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6" r:id="rId4"/>
    <p:sldId id="267" r:id="rId5"/>
    <p:sldId id="264" r:id="rId6"/>
    <p:sldId id="265" r:id="rId7"/>
    <p:sldId id="268" r:id="rId8"/>
    <p:sldId id="269" r:id="rId9"/>
    <p:sldId id="263" r:id="rId1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803F"/>
    <a:srgbClr val="0A32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85" d="100"/>
          <a:sy n="85" d="100"/>
        </p:scale>
        <p:origin x="162" y="2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10/15/2025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10/15/2025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hyperlink" Target="https://www.cleanwateriowa.org/policyandprocedures" TargetMode="External"/><Relationship Id="rId2" Type="http://schemas.openxmlformats.org/officeDocument/2006/relationships/hyperlink" Target="https://www.cleanwateriowa.org/"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cleanwateriowa.org/policyandprocedur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4941" y="1017583"/>
            <a:ext cx="8239098" cy="1646302"/>
          </a:xfrm>
        </p:spPr>
        <p:txBody>
          <a:bodyPr/>
          <a:lstStyle/>
          <a:p>
            <a:pPr algn="ctr"/>
            <a:r>
              <a:rPr lang="en-US" sz="4000" b="1" dirty="0">
                <a:solidFill>
                  <a:schemeClr val="tx1"/>
                </a:solidFill>
              </a:rPr>
              <a:t>Outreach Resources for Districts and Field Office Staff</a:t>
            </a:r>
            <a:endParaRPr lang="en-US" sz="4000" b="1" dirty="0">
              <a:solidFill>
                <a:srgbClr val="23803F"/>
              </a:solidFill>
              <a:latin typeface="Sans Pro Bold"/>
            </a:endParaRPr>
          </a:p>
        </p:txBody>
      </p:sp>
      <p:sp>
        <p:nvSpPr>
          <p:cNvPr id="3" name="Subtitle 2"/>
          <p:cNvSpPr>
            <a:spLocks noGrp="1"/>
          </p:cNvSpPr>
          <p:nvPr>
            <p:ph type="subTitle" idx="1"/>
          </p:nvPr>
        </p:nvSpPr>
        <p:spPr>
          <a:xfrm>
            <a:off x="1014941" y="3079417"/>
            <a:ext cx="9244361" cy="2389124"/>
          </a:xfrm>
        </p:spPr>
        <p:txBody>
          <a:bodyPr>
            <a:normAutofit fontScale="47500" lnSpcReduction="20000"/>
          </a:bodyPr>
          <a:lstStyle/>
          <a:p>
            <a:pPr algn="l"/>
            <a:r>
              <a:rPr lang="en-US" sz="6000" b="1" i="1" dirty="0">
                <a:solidFill>
                  <a:srgbClr val="23803F"/>
                </a:solidFill>
                <a:latin typeface="Sans Pro Bold Italic"/>
              </a:rPr>
              <a:t>Iowa Department of Agriculture and Land Stewardship – </a:t>
            </a:r>
          </a:p>
          <a:p>
            <a:pPr algn="l"/>
            <a:r>
              <a:rPr lang="en-US" sz="6000" b="1" i="1" dirty="0">
                <a:solidFill>
                  <a:srgbClr val="23803F"/>
                </a:solidFill>
                <a:latin typeface="Sans Pro Bold Italic"/>
              </a:rPr>
              <a:t>Division of Soil Conservation and Water Quality</a:t>
            </a:r>
          </a:p>
          <a:p>
            <a:pPr algn="l"/>
            <a:endParaRPr lang="en-US" b="1" i="1" dirty="0">
              <a:solidFill>
                <a:srgbClr val="23803F"/>
              </a:solidFill>
              <a:latin typeface="Sans Pro Bold Italic"/>
            </a:endParaRPr>
          </a:p>
          <a:p>
            <a:pPr algn="l"/>
            <a:r>
              <a:rPr lang="en-US" sz="2900" b="1" i="1" dirty="0">
                <a:solidFill>
                  <a:srgbClr val="23803F"/>
                </a:solidFill>
                <a:latin typeface="Sans Pro Bold Italic"/>
              </a:rPr>
              <a:t>Will Myers – Field Services Bureau Chief and Perrin Taylor – SW Iowa Field Representative</a:t>
            </a:r>
          </a:p>
          <a:p>
            <a:pPr algn="l"/>
            <a:r>
              <a:rPr lang="en-US" sz="2900" b="1" i="1" dirty="0">
                <a:solidFill>
                  <a:srgbClr val="23803F"/>
                </a:solidFill>
                <a:latin typeface="Sans Pro Bold Italic"/>
              </a:rPr>
              <a:t>National Association of State Conservation Agencies (NASCA) - Idea Sharing Session</a:t>
            </a:r>
          </a:p>
          <a:p>
            <a:pPr algn="l"/>
            <a:r>
              <a:rPr lang="en-US" sz="2900" b="1" i="1" dirty="0">
                <a:solidFill>
                  <a:srgbClr val="23803F"/>
                </a:solidFill>
                <a:latin typeface="Sans Pro Bold Italic"/>
              </a:rPr>
              <a:t>October 28</a:t>
            </a:r>
            <a:r>
              <a:rPr lang="en-US" sz="2900" b="1" i="1" baseline="30000" dirty="0">
                <a:solidFill>
                  <a:srgbClr val="23803F"/>
                </a:solidFill>
                <a:latin typeface="Sans Pro Bold Italic"/>
              </a:rPr>
              <a:t>th</a:t>
            </a:r>
            <a:r>
              <a:rPr lang="en-US" sz="2900" b="1" i="1" dirty="0">
                <a:solidFill>
                  <a:srgbClr val="23803F"/>
                </a:solidFill>
                <a:latin typeface="Sans Pro Bold Italic"/>
              </a:rPr>
              <a:t> 2025</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746" y="5735905"/>
            <a:ext cx="3568126" cy="880004"/>
          </a:xfrm>
          <a:prstGeom prst="rect">
            <a:avLst/>
          </a:prstGeom>
        </p:spPr>
      </p:pic>
    </p:spTree>
    <p:extLst>
      <p:ext uri="{BB962C8B-B14F-4D97-AF65-F5344CB8AC3E}">
        <p14:creationId xmlns:p14="http://schemas.microsoft.com/office/powerpoint/2010/main" val="2256565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378" y="662263"/>
            <a:ext cx="8596668" cy="693267"/>
          </a:xfrm>
        </p:spPr>
        <p:txBody>
          <a:bodyPr>
            <a:normAutofit/>
          </a:bodyPr>
          <a:lstStyle/>
          <a:p>
            <a:r>
              <a:rPr lang="en-US" sz="3200" b="1" dirty="0">
                <a:solidFill>
                  <a:srgbClr val="23803F"/>
                </a:solidFill>
                <a:latin typeface="Sans Pro Bold Italic"/>
              </a:rPr>
              <a:t>IDALS and SWCD Partnership Structure</a:t>
            </a:r>
          </a:p>
        </p:txBody>
      </p:sp>
      <p:sp>
        <p:nvSpPr>
          <p:cNvPr id="3" name="Content Placeholder 2"/>
          <p:cNvSpPr>
            <a:spLocks noGrp="1"/>
          </p:cNvSpPr>
          <p:nvPr>
            <p:ph idx="1"/>
          </p:nvPr>
        </p:nvSpPr>
        <p:spPr>
          <a:xfrm>
            <a:off x="662378" y="1622828"/>
            <a:ext cx="8596668" cy="4572909"/>
          </a:xfrm>
        </p:spPr>
        <p:txBody>
          <a:bodyPr>
            <a:normAutofit/>
          </a:bodyPr>
          <a:lstStyle/>
          <a:p>
            <a:r>
              <a:rPr lang="en-US" b="1" i="1" dirty="0">
                <a:solidFill>
                  <a:srgbClr val="0A3255"/>
                </a:solidFill>
                <a:latin typeface="Sans Pro Bold Italic"/>
              </a:rPr>
              <a:t>IDALS administers state funded cost share programs in collaborative partnership with NRCS and SWCDs </a:t>
            </a:r>
          </a:p>
          <a:p>
            <a:r>
              <a:rPr lang="en-US" b="1" i="1" dirty="0">
                <a:solidFill>
                  <a:srgbClr val="0A3255"/>
                </a:solidFill>
                <a:latin typeface="Sans Pro Bold Italic"/>
              </a:rPr>
              <a:t>Iowa has 100 SWCDs that are responsible for assisting with the administration and approval of many state funded conservation projects within each District</a:t>
            </a:r>
          </a:p>
          <a:p>
            <a:r>
              <a:rPr lang="en-US" b="1" i="1" dirty="0">
                <a:solidFill>
                  <a:srgbClr val="0A3255"/>
                </a:solidFill>
                <a:latin typeface="Sans Pro Bold Italic"/>
              </a:rPr>
              <a:t>SWCD Responsibilities </a:t>
            </a:r>
          </a:p>
          <a:p>
            <a:pPr lvl="1">
              <a:buFont typeface="+mj-lt"/>
              <a:buAutoNum type="arabicPeriod"/>
            </a:pPr>
            <a:r>
              <a:rPr lang="en-US" b="1" i="1" dirty="0">
                <a:solidFill>
                  <a:srgbClr val="0A3255"/>
                </a:solidFill>
                <a:latin typeface="Sans Pro Bold Italic"/>
              </a:rPr>
              <a:t>Select which conservation practices are eligible from a IDALS-maintained list of practices</a:t>
            </a:r>
          </a:p>
          <a:p>
            <a:pPr lvl="1">
              <a:buFont typeface="+mj-lt"/>
              <a:buAutoNum type="arabicPeriod"/>
            </a:pPr>
            <a:r>
              <a:rPr lang="en-US" b="1" i="1" dirty="0">
                <a:solidFill>
                  <a:srgbClr val="0A3255"/>
                </a:solidFill>
                <a:latin typeface="Sans Pro Bold Italic"/>
              </a:rPr>
              <a:t>Prioritize conservation practices based on local conservation priorities and resource concerns</a:t>
            </a:r>
          </a:p>
          <a:p>
            <a:pPr lvl="1">
              <a:buFont typeface="+mj-lt"/>
              <a:buAutoNum type="arabicPeriod"/>
            </a:pPr>
            <a:r>
              <a:rPr lang="en-US" b="1" i="1" dirty="0">
                <a:solidFill>
                  <a:srgbClr val="0A3255"/>
                </a:solidFill>
                <a:latin typeface="Sans Pro Bold Italic"/>
              </a:rPr>
              <a:t>Set local policies associated with practice prioritization and funding allocation</a:t>
            </a:r>
          </a:p>
          <a:p>
            <a:pPr lvl="1">
              <a:buFont typeface="+mj-lt"/>
              <a:buAutoNum type="arabicPeriod"/>
            </a:pPr>
            <a:r>
              <a:rPr lang="en-US" b="1" i="1" dirty="0">
                <a:solidFill>
                  <a:srgbClr val="0A3255"/>
                </a:solidFill>
                <a:latin typeface="Sans Pro Bold Italic"/>
              </a:rPr>
              <a:t>Review, rank and approve conservation program applications and completed practices</a:t>
            </a:r>
          </a:p>
        </p:txBody>
      </p:sp>
      <p:grpSp>
        <p:nvGrpSpPr>
          <p:cNvPr id="14" name="Group 13"/>
          <p:cNvGrpSpPr/>
          <p:nvPr/>
        </p:nvGrpSpPr>
        <p:grpSpPr>
          <a:xfrm>
            <a:off x="967363" y="6041362"/>
            <a:ext cx="7750340" cy="602466"/>
            <a:chOff x="43130" y="5579223"/>
            <a:chExt cx="7750340" cy="602466"/>
          </a:xfrm>
        </p:grpSpPr>
        <p:pic>
          <p:nvPicPr>
            <p:cNvPr id="4" name="Picture 3" descr="C:\Users\daviro\Desktop\IDALS_ConservationPracticeIcons\icon-grassedwaterway-square.jpg"/>
            <p:cNvPicPr/>
            <p:nvPr/>
          </p:nvPicPr>
          <p:blipFill rotWithShape="1">
            <a:blip r:embed="rId2" cstate="print">
              <a:extLst>
                <a:ext uri="{28A0092B-C50C-407E-A947-70E740481C1C}">
                  <a14:useLocalDpi xmlns:a14="http://schemas.microsoft.com/office/drawing/2010/main" val="0"/>
                </a:ext>
              </a:extLst>
            </a:blip>
            <a:srcRect b="39819"/>
            <a:stretch/>
          </p:blipFill>
          <p:spPr bwMode="auto">
            <a:xfrm>
              <a:off x="1571087" y="5613122"/>
              <a:ext cx="914400" cy="548640"/>
            </a:xfrm>
            <a:prstGeom prst="rect">
              <a:avLst/>
            </a:prstGeom>
            <a:noFill/>
            <a:ln>
              <a:noFill/>
            </a:ln>
            <a:extLst>
              <a:ext uri="{53640926-AAD7-44D8-BBD7-CCE9431645EC}">
                <a14:shadowObscured xmlns:a14="http://schemas.microsoft.com/office/drawing/2010/main"/>
              </a:ext>
            </a:extLst>
          </p:spPr>
        </p:pic>
        <p:pic>
          <p:nvPicPr>
            <p:cNvPr id="5" name="Picture 4" descr="C:\Users\daviro\Desktop\IDALS_ConservationPracticeIcons\icon-terraces-square.jpg"/>
            <p:cNvPicPr/>
            <p:nvPr/>
          </p:nvPicPr>
          <p:blipFill rotWithShape="1">
            <a:blip r:embed="rId3" cstate="print">
              <a:extLst>
                <a:ext uri="{28A0092B-C50C-407E-A947-70E740481C1C}">
                  <a14:useLocalDpi xmlns:a14="http://schemas.microsoft.com/office/drawing/2010/main" val="0"/>
                </a:ext>
              </a:extLst>
            </a:blip>
            <a:srcRect b="41629"/>
            <a:stretch/>
          </p:blipFill>
          <p:spPr bwMode="auto">
            <a:xfrm>
              <a:off x="2379435" y="5593194"/>
              <a:ext cx="914400" cy="548640"/>
            </a:xfrm>
            <a:prstGeom prst="rect">
              <a:avLst/>
            </a:prstGeom>
            <a:noFill/>
            <a:ln>
              <a:noFill/>
            </a:ln>
            <a:extLst>
              <a:ext uri="{53640926-AAD7-44D8-BBD7-CCE9431645EC}">
                <a14:shadowObscured xmlns:a14="http://schemas.microsoft.com/office/drawing/2010/main"/>
              </a:ext>
            </a:extLst>
          </p:spPr>
        </p:pic>
        <p:pic>
          <p:nvPicPr>
            <p:cNvPr id="6" name="Picture 5" descr="C:\Users\daviro\Desktop\IDALS_ConservationPracticeIcons\icon-watersedimentbasins-square.jpg"/>
            <p:cNvPicPr/>
            <p:nvPr/>
          </p:nvPicPr>
          <p:blipFill rotWithShape="1">
            <a:blip r:embed="rId4" cstate="print">
              <a:extLst>
                <a:ext uri="{28A0092B-C50C-407E-A947-70E740481C1C}">
                  <a14:useLocalDpi xmlns:a14="http://schemas.microsoft.com/office/drawing/2010/main" val="0"/>
                </a:ext>
              </a:extLst>
            </a:blip>
            <a:srcRect b="41176"/>
            <a:stretch/>
          </p:blipFill>
          <p:spPr bwMode="auto">
            <a:xfrm>
              <a:off x="3834592" y="5613122"/>
              <a:ext cx="914400" cy="548640"/>
            </a:xfrm>
            <a:prstGeom prst="rect">
              <a:avLst/>
            </a:prstGeom>
            <a:noFill/>
            <a:ln>
              <a:noFill/>
            </a:ln>
            <a:extLst>
              <a:ext uri="{53640926-AAD7-44D8-BBD7-CCE9431645EC}">
                <a14:shadowObscured xmlns:a14="http://schemas.microsoft.com/office/drawing/2010/main"/>
              </a:ext>
            </a:extLst>
          </p:spPr>
        </p:pic>
        <p:pic>
          <p:nvPicPr>
            <p:cNvPr id="7" name="Picture 6" descr="C:\Users\daviro\Desktop\IDALS_ConservationPracticeIcons\icon-rowcroptopasture-square.jpg"/>
            <p:cNvPicPr/>
            <p:nvPr/>
          </p:nvPicPr>
          <p:blipFill rotWithShape="1">
            <a:blip r:embed="rId5" cstate="print">
              <a:extLst>
                <a:ext uri="{28A0092B-C50C-407E-A947-70E740481C1C}">
                  <a14:useLocalDpi xmlns:a14="http://schemas.microsoft.com/office/drawing/2010/main" val="0"/>
                </a:ext>
              </a:extLst>
            </a:blip>
            <a:srcRect b="39819"/>
            <a:stretch/>
          </p:blipFill>
          <p:spPr bwMode="auto">
            <a:xfrm>
              <a:off x="6154521" y="5579223"/>
              <a:ext cx="914400" cy="548640"/>
            </a:xfrm>
            <a:prstGeom prst="rect">
              <a:avLst/>
            </a:prstGeom>
            <a:noFill/>
            <a:ln>
              <a:noFill/>
            </a:ln>
            <a:extLst>
              <a:ext uri="{53640926-AAD7-44D8-BBD7-CCE9431645EC}">
                <a14:shadowObscured xmlns:a14="http://schemas.microsoft.com/office/drawing/2010/main"/>
              </a:ext>
            </a:extLst>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b="41087"/>
            <a:stretch/>
          </p:blipFill>
          <p:spPr>
            <a:xfrm>
              <a:off x="4606925" y="5593194"/>
              <a:ext cx="931287" cy="548640"/>
            </a:xfrm>
            <a:prstGeom prst="rect">
              <a:avLst/>
            </a:prstGeom>
          </p:spPr>
        </p:pic>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b="39963"/>
            <a:stretch/>
          </p:blipFill>
          <p:spPr>
            <a:xfrm>
              <a:off x="5378458" y="5633049"/>
              <a:ext cx="913839" cy="548640"/>
            </a:xfrm>
            <a:prstGeom prst="rect">
              <a:avLst/>
            </a:prstGeom>
          </p:spPr>
        </p:pic>
        <p:pic>
          <p:nvPicPr>
            <p:cNvPr id="10" name="Picture 9"/>
            <p:cNvPicPr>
              <a:picLocks noChangeAspect="1"/>
            </p:cNvPicPr>
            <p:nvPr/>
          </p:nvPicPr>
          <p:blipFill rotWithShape="1">
            <a:blip r:embed="rId8" cstate="print">
              <a:extLst>
                <a:ext uri="{28A0092B-C50C-407E-A947-70E740481C1C}">
                  <a14:useLocalDpi xmlns:a14="http://schemas.microsoft.com/office/drawing/2010/main" val="0"/>
                </a:ext>
              </a:extLst>
            </a:blip>
            <a:srcRect b="40125"/>
            <a:stretch/>
          </p:blipFill>
          <p:spPr>
            <a:xfrm>
              <a:off x="3120170" y="5579223"/>
              <a:ext cx="916309" cy="548640"/>
            </a:xfrm>
            <a:prstGeom prst="rect">
              <a:avLst/>
            </a:prstGeom>
          </p:spPr>
        </p:pic>
        <p:pic>
          <p:nvPicPr>
            <p:cNvPr id="11" name="Picture 10"/>
            <p:cNvPicPr>
              <a:picLocks noChangeAspect="1"/>
            </p:cNvPicPr>
            <p:nvPr/>
          </p:nvPicPr>
          <p:blipFill rotWithShape="1">
            <a:blip r:embed="rId9" cstate="print">
              <a:extLst>
                <a:ext uri="{28A0092B-C50C-407E-A947-70E740481C1C}">
                  <a14:useLocalDpi xmlns:a14="http://schemas.microsoft.com/office/drawing/2010/main" val="0"/>
                </a:ext>
              </a:extLst>
            </a:blip>
            <a:srcRect b="38875"/>
            <a:stretch/>
          </p:blipFill>
          <p:spPr>
            <a:xfrm>
              <a:off x="43130" y="5594464"/>
              <a:ext cx="897570" cy="548640"/>
            </a:xfrm>
            <a:prstGeom prst="rect">
              <a:avLst/>
            </a:prstGeom>
          </p:spPr>
        </p:pic>
        <p:pic>
          <p:nvPicPr>
            <p:cNvPr id="12" name="Picture 11"/>
            <p:cNvPicPr>
              <a:picLocks noChangeAspect="1"/>
            </p:cNvPicPr>
            <p:nvPr/>
          </p:nvPicPr>
          <p:blipFill rotWithShape="1">
            <a:blip r:embed="rId10" cstate="print">
              <a:extLst>
                <a:ext uri="{28A0092B-C50C-407E-A947-70E740481C1C}">
                  <a14:useLocalDpi xmlns:a14="http://schemas.microsoft.com/office/drawing/2010/main" val="0"/>
                </a:ext>
              </a:extLst>
            </a:blip>
            <a:srcRect b="39750"/>
            <a:stretch/>
          </p:blipFill>
          <p:spPr>
            <a:xfrm>
              <a:off x="6882864" y="5593194"/>
              <a:ext cx="910606" cy="548640"/>
            </a:xfrm>
            <a:prstGeom prst="rect">
              <a:avLst/>
            </a:prstGeom>
          </p:spPr>
        </p:pic>
        <p:pic>
          <p:nvPicPr>
            <p:cNvPr id="13" name="Picture 12"/>
            <p:cNvPicPr>
              <a:picLocks noChangeAspect="1"/>
            </p:cNvPicPr>
            <p:nvPr/>
          </p:nvPicPr>
          <p:blipFill rotWithShape="1">
            <a:blip r:embed="rId11" cstate="print">
              <a:extLst>
                <a:ext uri="{28A0092B-C50C-407E-A947-70E740481C1C}">
                  <a14:useLocalDpi xmlns:a14="http://schemas.microsoft.com/office/drawing/2010/main" val="0"/>
                </a:ext>
              </a:extLst>
            </a:blip>
            <a:srcRect b="39875"/>
            <a:stretch/>
          </p:blipFill>
          <p:spPr>
            <a:xfrm>
              <a:off x="780619" y="5593194"/>
              <a:ext cx="912499" cy="548640"/>
            </a:xfrm>
            <a:prstGeom prst="rect">
              <a:avLst/>
            </a:prstGeom>
          </p:spPr>
        </p:pic>
      </p:grpSp>
    </p:spTree>
    <p:extLst>
      <p:ext uri="{BB962C8B-B14F-4D97-AF65-F5344CB8AC3E}">
        <p14:creationId xmlns:p14="http://schemas.microsoft.com/office/powerpoint/2010/main" val="3494958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B568B-8D47-ED77-6E07-942C2E2507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F4F512-3940-3F77-CD70-DC369F82B3E5}"/>
              </a:ext>
            </a:extLst>
          </p:cNvPr>
          <p:cNvSpPr>
            <a:spLocks noGrp="1"/>
          </p:cNvSpPr>
          <p:nvPr>
            <p:ph type="title"/>
          </p:nvPr>
        </p:nvSpPr>
        <p:spPr>
          <a:xfrm>
            <a:off x="662378" y="314995"/>
            <a:ext cx="8596668" cy="693267"/>
          </a:xfrm>
        </p:spPr>
        <p:txBody>
          <a:bodyPr>
            <a:normAutofit/>
          </a:bodyPr>
          <a:lstStyle/>
          <a:p>
            <a:r>
              <a:rPr lang="en-US" sz="3200" b="1" dirty="0">
                <a:solidFill>
                  <a:srgbClr val="23803F"/>
                </a:solidFill>
                <a:latin typeface="Sans Pro Bold Italic"/>
              </a:rPr>
              <a:t>IDALS and SWCD Partnership Structure</a:t>
            </a:r>
          </a:p>
        </p:txBody>
      </p:sp>
      <p:sp>
        <p:nvSpPr>
          <p:cNvPr id="3" name="Content Placeholder 2">
            <a:extLst>
              <a:ext uri="{FF2B5EF4-FFF2-40B4-BE49-F238E27FC236}">
                <a16:creationId xmlns:a16="http://schemas.microsoft.com/office/drawing/2014/main" id="{F3630B9D-C99A-60B8-3454-700D80B674A2}"/>
              </a:ext>
            </a:extLst>
          </p:cNvPr>
          <p:cNvSpPr>
            <a:spLocks noGrp="1"/>
          </p:cNvSpPr>
          <p:nvPr>
            <p:ph idx="1"/>
          </p:nvPr>
        </p:nvSpPr>
        <p:spPr>
          <a:xfrm>
            <a:off x="576114" y="1062088"/>
            <a:ext cx="8596668" cy="4866351"/>
          </a:xfrm>
        </p:spPr>
        <p:txBody>
          <a:bodyPr>
            <a:normAutofit fontScale="85000" lnSpcReduction="10000"/>
          </a:bodyPr>
          <a:lstStyle/>
          <a:p>
            <a:r>
              <a:rPr lang="en-US" dirty="0"/>
              <a:t>Field Services Bureau consists of approximately 161 employees, 42 contractual 780-hour technical support staff, and 15-25 seasonal internships which are summarized as follows: </a:t>
            </a:r>
          </a:p>
          <a:p>
            <a:r>
              <a:rPr lang="en-US" dirty="0"/>
              <a:t>10 employees work from the central office to provide planning, technical, management and administrative support for field office staff and cost share program implementation. </a:t>
            </a:r>
          </a:p>
          <a:p>
            <a:r>
              <a:rPr lang="en-US" dirty="0"/>
              <a:t>151 employees are located across 100 field offices, which are staffed jointly by other employees within our conservation partnership between federal agencies and local SWCDs. The Field Services Bureau staff in these offices include: </a:t>
            </a:r>
          </a:p>
          <a:p>
            <a:pPr lvl="1"/>
            <a:r>
              <a:rPr lang="en-US" dirty="0"/>
              <a:t>100 Conservation Assistants</a:t>
            </a:r>
          </a:p>
          <a:p>
            <a:pPr lvl="1"/>
            <a:r>
              <a:rPr lang="en-US" dirty="0"/>
              <a:t>39 Soil Conservation Technicians </a:t>
            </a:r>
          </a:p>
          <a:p>
            <a:pPr lvl="1"/>
            <a:r>
              <a:rPr lang="en-US" dirty="0"/>
              <a:t>12 Environmental Specialists </a:t>
            </a:r>
          </a:p>
          <a:p>
            <a:r>
              <a:rPr lang="en-US" dirty="0"/>
              <a:t>42 contract field office staff are hired annually by IDALS through the 780-hour program, which provide additional technical support for our conservation programs. </a:t>
            </a:r>
          </a:p>
          <a:p>
            <a:r>
              <a:rPr lang="en-US" dirty="0"/>
              <a:t>The Bureau also supports 15-25 internship positions through a partnership with SWCDs. These positions are located in field offices and support program implementation. </a:t>
            </a:r>
          </a:p>
          <a:p>
            <a:r>
              <a:rPr lang="en-US" dirty="0"/>
              <a:t>SWCDs employ approximately 45 staff which primarily serve in project coordinator, technician and educational/outreach roles. Most of these employees are funded full or in part, through direct agreements with IDALS. </a:t>
            </a:r>
          </a:p>
        </p:txBody>
      </p:sp>
      <p:grpSp>
        <p:nvGrpSpPr>
          <p:cNvPr id="14" name="Group 13">
            <a:extLst>
              <a:ext uri="{FF2B5EF4-FFF2-40B4-BE49-F238E27FC236}">
                <a16:creationId xmlns:a16="http://schemas.microsoft.com/office/drawing/2014/main" id="{74B48B81-613C-ECE0-8C07-197AC853E5F3}"/>
              </a:ext>
            </a:extLst>
          </p:cNvPr>
          <p:cNvGrpSpPr/>
          <p:nvPr/>
        </p:nvGrpSpPr>
        <p:grpSpPr>
          <a:xfrm>
            <a:off x="967363" y="6041362"/>
            <a:ext cx="7750340" cy="602466"/>
            <a:chOff x="43130" y="5579223"/>
            <a:chExt cx="7750340" cy="602466"/>
          </a:xfrm>
        </p:grpSpPr>
        <p:pic>
          <p:nvPicPr>
            <p:cNvPr id="4" name="Picture 3" descr="C:\Users\daviro\Desktop\IDALS_ConservationPracticeIcons\icon-grassedwaterway-square.jpg">
              <a:extLst>
                <a:ext uri="{FF2B5EF4-FFF2-40B4-BE49-F238E27FC236}">
                  <a16:creationId xmlns:a16="http://schemas.microsoft.com/office/drawing/2014/main" id="{7E7146E5-4FA6-C0F4-322E-7529018C8E1E}"/>
                </a:ext>
              </a:extLst>
            </p:cNvPr>
            <p:cNvPicPr/>
            <p:nvPr/>
          </p:nvPicPr>
          <p:blipFill rotWithShape="1">
            <a:blip r:embed="rId2" cstate="print">
              <a:extLst>
                <a:ext uri="{28A0092B-C50C-407E-A947-70E740481C1C}">
                  <a14:useLocalDpi xmlns:a14="http://schemas.microsoft.com/office/drawing/2010/main" val="0"/>
                </a:ext>
              </a:extLst>
            </a:blip>
            <a:srcRect b="39819"/>
            <a:stretch/>
          </p:blipFill>
          <p:spPr bwMode="auto">
            <a:xfrm>
              <a:off x="1571087" y="5613122"/>
              <a:ext cx="914400" cy="548640"/>
            </a:xfrm>
            <a:prstGeom prst="rect">
              <a:avLst/>
            </a:prstGeom>
            <a:noFill/>
            <a:ln>
              <a:noFill/>
            </a:ln>
            <a:extLst>
              <a:ext uri="{53640926-AAD7-44D8-BBD7-CCE9431645EC}">
                <a14:shadowObscured xmlns:a14="http://schemas.microsoft.com/office/drawing/2010/main"/>
              </a:ext>
            </a:extLst>
          </p:spPr>
        </p:pic>
        <p:pic>
          <p:nvPicPr>
            <p:cNvPr id="5" name="Picture 4" descr="C:\Users\daviro\Desktop\IDALS_ConservationPracticeIcons\icon-terraces-square.jpg">
              <a:extLst>
                <a:ext uri="{FF2B5EF4-FFF2-40B4-BE49-F238E27FC236}">
                  <a16:creationId xmlns:a16="http://schemas.microsoft.com/office/drawing/2014/main" id="{0CA5C68E-F118-388D-CD4D-C3B5AD3F443D}"/>
                </a:ext>
              </a:extLst>
            </p:cNvPr>
            <p:cNvPicPr/>
            <p:nvPr/>
          </p:nvPicPr>
          <p:blipFill rotWithShape="1">
            <a:blip r:embed="rId3" cstate="print">
              <a:extLst>
                <a:ext uri="{28A0092B-C50C-407E-A947-70E740481C1C}">
                  <a14:useLocalDpi xmlns:a14="http://schemas.microsoft.com/office/drawing/2010/main" val="0"/>
                </a:ext>
              </a:extLst>
            </a:blip>
            <a:srcRect b="41629"/>
            <a:stretch/>
          </p:blipFill>
          <p:spPr bwMode="auto">
            <a:xfrm>
              <a:off x="2379435" y="5593194"/>
              <a:ext cx="914400" cy="548640"/>
            </a:xfrm>
            <a:prstGeom prst="rect">
              <a:avLst/>
            </a:prstGeom>
            <a:noFill/>
            <a:ln>
              <a:noFill/>
            </a:ln>
            <a:extLst>
              <a:ext uri="{53640926-AAD7-44D8-BBD7-CCE9431645EC}">
                <a14:shadowObscured xmlns:a14="http://schemas.microsoft.com/office/drawing/2010/main"/>
              </a:ext>
            </a:extLst>
          </p:spPr>
        </p:pic>
        <p:pic>
          <p:nvPicPr>
            <p:cNvPr id="6" name="Picture 5" descr="C:\Users\daviro\Desktop\IDALS_ConservationPracticeIcons\icon-watersedimentbasins-square.jpg">
              <a:extLst>
                <a:ext uri="{FF2B5EF4-FFF2-40B4-BE49-F238E27FC236}">
                  <a16:creationId xmlns:a16="http://schemas.microsoft.com/office/drawing/2014/main" id="{52EAB6C9-5005-60EB-A7EF-75E9E7FEAA9F}"/>
                </a:ext>
              </a:extLst>
            </p:cNvPr>
            <p:cNvPicPr/>
            <p:nvPr/>
          </p:nvPicPr>
          <p:blipFill rotWithShape="1">
            <a:blip r:embed="rId4" cstate="print">
              <a:extLst>
                <a:ext uri="{28A0092B-C50C-407E-A947-70E740481C1C}">
                  <a14:useLocalDpi xmlns:a14="http://schemas.microsoft.com/office/drawing/2010/main" val="0"/>
                </a:ext>
              </a:extLst>
            </a:blip>
            <a:srcRect b="41176"/>
            <a:stretch/>
          </p:blipFill>
          <p:spPr bwMode="auto">
            <a:xfrm>
              <a:off x="3834592" y="5613122"/>
              <a:ext cx="914400" cy="548640"/>
            </a:xfrm>
            <a:prstGeom prst="rect">
              <a:avLst/>
            </a:prstGeom>
            <a:noFill/>
            <a:ln>
              <a:noFill/>
            </a:ln>
            <a:extLst>
              <a:ext uri="{53640926-AAD7-44D8-BBD7-CCE9431645EC}">
                <a14:shadowObscured xmlns:a14="http://schemas.microsoft.com/office/drawing/2010/main"/>
              </a:ext>
            </a:extLst>
          </p:spPr>
        </p:pic>
        <p:pic>
          <p:nvPicPr>
            <p:cNvPr id="7" name="Picture 6" descr="C:\Users\daviro\Desktop\IDALS_ConservationPracticeIcons\icon-rowcroptopasture-square.jpg">
              <a:extLst>
                <a:ext uri="{FF2B5EF4-FFF2-40B4-BE49-F238E27FC236}">
                  <a16:creationId xmlns:a16="http://schemas.microsoft.com/office/drawing/2014/main" id="{6912AFBC-02B7-D88E-74DD-E267917C830C}"/>
                </a:ext>
              </a:extLst>
            </p:cNvPr>
            <p:cNvPicPr/>
            <p:nvPr/>
          </p:nvPicPr>
          <p:blipFill rotWithShape="1">
            <a:blip r:embed="rId5" cstate="print">
              <a:extLst>
                <a:ext uri="{28A0092B-C50C-407E-A947-70E740481C1C}">
                  <a14:useLocalDpi xmlns:a14="http://schemas.microsoft.com/office/drawing/2010/main" val="0"/>
                </a:ext>
              </a:extLst>
            </a:blip>
            <a:srcRect b="39819"/>
            <a:stretch/>
          </p:blipFill>
          <p:spPr bwMode="auto">
            <a:xfrm>
              <a:off x="6154521" y="5579223"/>
              <a:ext cx="914400" cy="548640"/>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C25B04D4-C942-C6FF-18FD-1BF50D85A59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41087"/>
            <a:stretch/>
          </p:blipFill>
          <p:spPr>
            <a:xfrm>
              <a:off x="4606925" y="5593194"/>
              <a:ext cx="931287" cy="548640"/>
            </a:xfrm>
            <a:prstGeom prst="rect">
              <a:avLst/>
            </a:prstGeom>
          </p:spPr>
        </p:pic>
        <p:pic>
          <p:nvPicPr>
            <p:cNvPr id="9" name="Picture 8">
              <a:extLst>
                <a:ext uri="{FF2B5EF4-FFF2-40B4-BE49-F238E27FC236}">
                  <a16:creationId xmlns:a16="http://schemas.microsoft.com/office/drawing/2014/main" id="{84BBE3E9-A4C8-C97B-5DF1-0C2C933EE3D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39963"/>
            <a:stretch/>
          </p:blipFill>
          <p:spPr>
            <a:xfrm>
              <a:off x="5378458" y="5633049"/>
              <a:ext cx="913839" cy="548640"/>
            </a:xfrm>
            <a:prstGeom prst="rect">
              <a:avLst/>
            </a:prstGeom>
          </p:spPr>
        </p:pic>
        <p:pic>
          <p:nvPicPr>
            <p:cNvPr id="10" name="Picture 9">
              <a:extLst>
                <a:ext uri="{FF2B5EF4-FFF2-40B4-BE49-F238E27FC236}">
                  <a16:creationId xmlns:a16="http://schemas.microsoft.com/office/drawing/2014/main" id="{14A5DD72-1FC5-707A-CFD2-ED5878BD774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40125"/>
            <a:stretch/>
          </p:blipFill>
          <p:spPr>
            <a:xfrm>
              <a:off x="3120170" y="5579223"/>
              <a:ext cx="916309" cy="548640"/>
            </a:xfrm>
            <a:prstGeom prst="rect">
              <a:avLst/>
            </a:prstGeom>
          </p:spPr>
        </p:pic>
        <p:pic>
          <p:nvPicPr>
            <p:cNvPr id="11" name="Picture 10">
              <a:extLst>
                <a:ext uri="{FF2B5EF4-FFF2-40B4-BE49-F238E27FC236}">
                  <a16:creationId xmlns:a16="http://schemas.microsoft.com/office/drawing/2014/main" id="{D34DB636-1377-194C-0B2A-236A3C8EA2C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38875"/>
            <a:stretch/>
          </p:blipFill>
          <p:spPr>
            <a:xfrm>
              <a:off x="43130" y="5594464"/>
              <a:ext cx="897570" cy="548640"/>
            </a:xfrm>
            <a:prstGeom prst="rect">
              <a:avLst/>
            </a:prstGeom>
          </p:spPr>
        </p:pic>
        <p:pic>
          <p:nvPicPr>
            <p:cNvPr id="12" name="Picture 11">
              <a:extLst>
                <a:ext uri="{FF2B5EF4-FFF2-40B4-BE49-F238E27FC236}">
                  <a16:creationId xmlns:a16="http://schemas.microsoft.com/office/drawing/2014/main" id="{1D9DF686-BA6C-E540-12B3-E84AFB08B63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39750"/>
            <a:stretch/>
          </p:blipFill>
          <p:spPr>
            <a:xfrm>
              <a:off x="6882864" y="5593194"/>
              <a:ext cx="910606" cy="548640"/>
            </a:xfrm>
            <a:prstGeom prst="rect">
              <a:avLst/>
            </a:prstGeom>
          </p:spPr>
        </p:pic>
        <p:pic>
          <p:nvPicPr>
            <p:cNvPr id="13" name="Picture 12">
              <a:extLst>
                <a:ext uri="{FF2B5EF4-FFF2-40B4-BE49-F238E27FC236}">
                  <a16:creationId xmlns:a16="http://schemas.microsoft.com/office/drawing/2014/main" id="{01AA6A3E-D5FF-A83C-814A-DD75AD32910D}"/>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b="39875"/>
            <a:stretch/>
          </p:blipFill>
          <p:spPr>
            <a:xfrm>
              <a:off x="780619" y="5593194"/>
              <a:ext cx="912499" cy="548640"/>
            </a:xfrm>
            <a:prstGeom prst="rect">
              <a:avLst/>
            </a:prstGeom>
          </p:spPr>
        </p:pic>
      </p:grpSp>
    </p:spTree>
    <p:extLst>
      <p:ext uri="{BB962C8B-B14F-4D97-AF65-F5344CB8AC3E}">
        <p14:creationId xmlns:p14="http://schemas.microsoft.com/office/powerpoint/2010/main" val="3465796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96515-0D74-2AC3-C2A9-473A2765FD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5B0627-C8EC-D25F-F62A-11E48B691895}"/>
              </a:ext>
            </a:extLst>
          </p:cNvPr>
          <p:cNvSpPr>
            <a:spLocks noGrp="1"/>
          </p:cNvSpPr>
          <p:nvPr>
            <p:ph type="title"/>
          </p:nvPr>
        </p:nvSpPr>
        <p:spPr>
          <a:xfrm>
            <a:off x="662378" y="314995"/>
            <a:ext cx="8596668" cy="693267"/>
          </a:xfrm>
        </p:spPr>
        <p:txBody>
          <a:bodyPr>
            <a:normAutofit/>
          </a:bodyPr>
          <a:lstStyle/>
          <a:p>
            <a:r>
              <a:rPr lang="en-US" sz="3200" b="1" dirty="0">
                <a:solidFill>
                  <a:srgbClr val="23803F"/>
                </a:solidFill>
                <a:latin typeface="Sans Pro Bold Italic"/>
              </a:rPr>
              <a:t>Outreach Resources for Field Office Staff</a:t>
            </a:r>
          </a:p>
        </p:txBody>
      </p:sp>
      <p:sp>
        <p:nvSpPr>
          <p:cNvPr id="3" name="Content Placeholder 2">
            <a:extLst>
              <a:ext uri="{FF2B5EF4-FFF2-40B4-BE49-F238E27FC236}">
                <a16:creationId xmlns:a16="http://schemas.microsoft.com/office/drawing/2014/main" id="{33BA936F-9B8B-AA45-07C4-3955F7DDE580}"/>
              </a:ext>
            </a:extLst>
          </p:cNvPr>
          <p:cNvSpPr>
            <a:spLocks noGrp="1"/>
          </p:cNvSpPr>
          <p:nvPr>
            <p:ph idx="1"/>
          </p:nvPr>
        </p:nvSpPr>
        <p:spPr>
          <a:xfrm>
            <a:off x="576114" y="872306"/>
            <a:ext cx="8596668" cy="4866351"/>
          </a:xfrm>
        </p:spPr>
        <p:txBody>
          <a:bodyPr>
            <a:normAutofit/>
          </a:bodyPr>
          <a:lstStyle/>
          <a:p>
            <a:r>
              <a:rPr lang="en-US" sz="1400" dirty="0"/>
              <a:t>IDALS Communications Team</a:t>
            </a:r>
          </a:p>
          <a:p>
            <a:pPr lvl="1"/>
            <a:r>
              <a:rPr lang="en-US" sz="1400" dirty="0"/>
              <a:t>Receives partial funding through water quality funds</a:t>
            </a:r>
          </a:p>
          <a:p>
            <a:pPr lvl="1"/>
            <a:r>
              <a:rPr lang="en-US" sz="1400" dirty="0"/>
              <a:t>Assists to help provide support and resources with local events and engaging partnerships</a:t>
            </a:r>
          </a:p>
          <a:p>
            <a:pPr indent="-285750"/>
            <a:r>
              <a:rPr lang="en-US" sz="1600" dirty="0"/>
              <a:t> Web based resources for both public and partner employees </a:t>
            </a:r>
          </a:p>
          <a:p>
            <a:pPr lvl="1"/>
            <a:r>
              <a:rPr lang="en-US" sz="1400" dirty="0"/>
              <a:t>Available to public: </a:t>
            </a:r>
            <a:r>
              <a:rPr lang="en-US" sz="1400" dirty="0">
                <a:hlinkClick r:id="rId2"/>
              </a:rPr>
              <a:t>https://www.cleanwateriowa.org/</a:t>
            </a:r>
            <a:endParaRPr lang="en-US" sz="1400" dirty="0"/>
          </a:p>
          <a:p>
            <a:pPr lvl="1"/>
            <a:r>
              <a:rPr lang="en-US" sz="1400" dirty="0"/>
              <a:t>Available to employees: </a:t>
            </a:r>
            <a:r>
              <a:rPr lang="en-US" sz="1400" b="1" i="1" dirty="0">
                <a:solidFill>
                  <a:srgbClr val="0A3255"/>
                </a:solidFill>
                <a:latin typeface="Sans Pro Bold Italic"/>
                <a:hlinkClick r:id="rId3"/>
              </a:rPr>
              <a:t>https://www.cleanwateriowa.org/policyandprocedures</a:t>
            </a:r>
            <a:endParaRPr lang="en-US" sz="1400" b="1" i="1" dirty="0">
              <a:solidFill>
                <a:srgbClr val="0A3255"/>
              </a:solidFill>
              <a:latin typeface="Sans Pro Bold Italic"/>
            </a:endParaRPr>
          </a:p>
          <a:p>
            <a:pPr marL="457200" lvl="1" indent="0">
              <a:buNone/>
            </a:pPr>
            <a:r>
              <a:rPr lang="en-US" dirty="0"/>
              <a:t> </a:t>
            </a:r>
          </a:p>
        </p:txBody>
      </p:sp>
      <p:pic>
        <p:nvPicPr>
          <p:cNvPr id="16" name="Picture 15">
            <a:extLst>
              <a:ext uri="{FF2B5EF4-FFF2-40B4-BE49-F238E27FC236}">
                <a16:creationId xmlns:a16="http://schemas.microsoft.com/office/drawing/2014/main" id="{2D9501CF-1F31-B02B-0948-08072CC70E7E}"/>
              </a:ext>
            </a:extLst>
          </p:cNvPr>
          <p:cNvPicPr>
            <a:picLocks noChangeAspect="1"/>
          </p:cNvPicPr>
          <p:nvPr/>
        </p:nvPicPr>
        <p:blipFill>
          <a:blip r:embed="rId4"/>
          <a:stretch>
            <a:fillRect/>
          </a:stretch>
        </p:blipFill>
        <p:spPr>
          <a:xfrm>
            <a:off x="906862" y="3103568"/>
            <a:ext cx="4224712" cy="359540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8" name="Picture 17">
            <a:extLst>
              <a:ext uri="{FF2B5EF4-FFF2-40B4-BE49-F238E27FC236}">
                <a16:creationId xmlns:a16="http://schemas.microsoft.com/office/drawing/2014/main" id="{AE83CB5B-D2A9-67A1-E4D9-38311B57E675}"/>
              </a:ext>
            </a:extLst>
          </p:cNvPr>
          <p:cNvPicPr>
            <a:picLocks noChangeAspect="1"/>
          </p:cNvPicPr>
          <p:nvPr/>
        </p:nvPicPr>
        <p:blipFill>
          <a:blip r:embed="rId5"/>
          <a:stretch>
            <a:fillRect/>
          </a:stretch>
        </p:blipFill>
        <p:spPr>
          <a:xfrm>
            <a:off x="5382714" y="3103568"/>
            <a:ext cx="4224713" cy="360580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172898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D4DF6-EFDC-5CCE-BFC2-9A49F4AB15A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F336BB-7EC4-5CAB-3DEB-8746BD711DB5}"/>
              </a:ext>
            </a:extLst>
          </p:cNvPr>
          <p:cNvSpPr>
            <a:spLocks noGrp="1"/>
          </p:cNvSpPr>
          <p:nvPr>
            <p:ph idx="1"/>
          </p:nvPr>
        </p:nvSpPr>
        <p:spPr>
          <a:xfrm>
            <a:off x="619422" y="5928401"/>
            <a:ext cx="8596668" cy="1217813"/>
          </a:xfrm>
        </p:spPr>
        <p:txBody>
          <a:bodyPr>
            <a:normAutofit/>
          </a:bodyPr>
          <a:lstStyle/>
          <a:p>
            <a:r>
              <a:rPr lang="en-US" b="1" i="1" dirty="0">
                <a:solidFill>
                  <a:srgbClr val="0A3255"/>
                </a:solidFill>
                <a:latin typeface="Sans Pro Bold Italic"/>
                <a:hlinkClick r:id="rId2"/>
              </a:rPr>
              <a:t>https://www.cleanwateriowa.org/policyandprocedures</a:t>
            </a:r>
            <a:endParaRPr lang="en-US" b="1" i="1" dirty="0">
              <a:solidFill>
                <a:srgbClr val="0A3255"/>
              </a:solidFill>
              <a:latin typeface="Sans Pro Bold Italic"/>
            </a:endParaRPr>
          </a:p>
          <a:p>
            <a:r>
              <a:rPr lang="en-US" b="1" i="1" dirty="0">
                <a:solidFill>
                  <a:srgbClr val="0A3255"/>
                </a:solidFill>
                <a:latin typeface="Sans Pro Bold Italic"/>
              </a:rPr>
              <a:t>Password: test2006</a:t>
            </a:r>
          </a:p>
        </p:txBody>
      </p:sp>
      <p:pic>
        <p:nvPicPr>
          <p:cNvPr id="16" name="Picture 15">
            <a:extLst>
              <a:ext uri="{FF2B5EF4-FFF2-40B4-BE49-F238E27FC236}">
                <a16:creationId xmlns:a16="http://schemas.microsoft.com/office/drawing/2014/main" id="{93BA60FC-1AB9-6370-3E67-2D0C5861DEA5}"/>
              </a:ext>
            </a:extLst>
          </p:cNvPr>
          <p:cNvPicPr>
            <a:picLocks noChangeAspect="1"/>
          </p:cNvPicPr>
          <p:nvPr/>
        </p:nvPicPr>
        <p:blipFill>
          <a:blip r:embed="rId3"/>
          <a:stretch>
            <a:fillRect/>
          </a:stretch>
        </p:blipFill>
        <p:spPr>
          <a:xfrm>
            <a:off x="1895341" y="121909"/>
            <a:ext cx="6920668" cy="57116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3058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54009-987B-5584-5AAB-2A6E230B36AD}"/>
            </a:ext>
          </a:extLst>
        </p:cNvPr>
        <p:cNvGrpSpPr/>
        <p:nvPr/>
      </p:nvGrpSpPr>
      <p:grpSpPr>
        <a:xfrm>
          <a:off x="0" y="0"/>
          <a:ext cx="0" cy="0"/>
          <a:chOff x="0" y="0"/>
          <a:chExt cx="0" cy="0"/>
        </a:xfrm>
      </p:grpSpPr>
      <p:pic>
        <p:nvPicPr>
          <p:cNvPr id="18" name="Picture 17">
            <a:extLst>
              <a:ext uri="{FF2B5EF4-FFF2-40B4-BE49-F238E27FC236}">
                <a16:creationId xmlns:a16="http://schemas.microsoft.com/office/drawing/2014/main" id="{5BFF7A88-B7BF-736E-04FA-36374A87BBE3}"/>
              </a:ext>
            </a:extLst>
          </p:cNvPr>
          <p:cNvPicPr>
            <a:picLocks noChangeAspect="1"/>
          </p:cNvPicPr>
          <p:nvPr/>
        </p:nvPicPr>
        <p:blipFill>
          <a:blip r:embed="rId2"/>
          <a:stretch>
            <a:fillRect/>
          </a:stretch>
        </p:blipFill>
        <p:spPr>
          <a:xfrm>
            <a:off x="636402" y="303143"/>
            <a:ext cx="8286754" cy="62517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91991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DF6F0-2B74-99ED-920D-FCCC3168182F}"/>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DB82CBBB-3110-DFF2-5035-BD23BE59D706}"/>
              </a:ext>
            </a:extLst>
          </p:cNvPr>
          <p:cNvPicPr>
            <a:picLocks noChangeAspect="1"/>
          </p:cNvPicPr>
          <p:nvPr/>
        </p:nvPicPr>
        <p:blipFill>
          <a:blip r:embed="rId2"/>
          <a:stretch>
            <a:fillRect/>
          </a:stretch>
        </p:blipFill>
        <p:spPr>
          <a:xfrm>
            <a:off x="332327" y="502424"/>
            <a:ext cx="9335354" cy="54212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742352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83977-BF7E-E32E-6AA9-B487C0AED5A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C516D47-2C54-A823-5E3E-D73D8EF158A5}"/>
              </a:ext>
            </a:extLst>
          </p:cNvPr>
          <p:cNvPicPr>
            <a:picLocks noChangeAspect="1"/>
          </p:cNvPicPr>
          <p:nvPr/>
        </p:nvPicPr>
        <p:blipFill>
          <a:blip r:embed="rId2"/>
          <a:stretch>
            <a:fillRect/>
          </a:stretch>
        </p:blipFill>
        <p:spPr>
          <a:xfrm>
            <a:off x="1013790" y="191759"/>
            <a:ext cx="7504045" cy="64968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97182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05262" y="828978"/>
            <a:ext cx="7766936" cy="5025411"/>
          </a:xfrm>
        </p:spPr>
        <p:txBody>
          <a:bodyPr>
            <a:normAutofit/>
          </a:bodyPr>
          <a:lstStyle/>
          <a:p>
            <a:pPr algn="l"/>
            <a:r>
              <a:rPr lang="en-US" sz="3200" b="1" dirty="0">
                <a:solidFill>
                  <a:srgbClr val="23803F"/>
                </a:solidFill>
                <a:latin typeface="Sans Pro Bold Italic"/>
              </a:rPr>
              <a:t>Contact Information</a:t>
            </a:r>
          </a:p>
          <a:p>
            <a:pPr algn="l"/>
            <a:endParaRPr lang="en-US" b="1" i="1" dirty="0">
              <a:solidFill>
                <a:srgbClr val="23803F"/>
              </a:solidFill>
              <a:latin typeface="Sans Pro Bold Italic"/>
            </a:endParaRPr>
          </a:p>
          <a:p>
            <a:pPr algn="l"/>
            <a:r>
              <a:rPr lang="en-US" b="1" i="1" dirty="0">
                <a:solidFill>
                  <a:srgbClr val="0A3255"/>
                </a:solidFill>
                <a:latin typeface="Sans Pro Bold Italic"/>
              </a:rPr>
              <a:t>Will Myers, Field Services Bureau Chief</a:t>
            </a:r>
          </a:p>
          <a:p>
            <a:pPr algn="l"/>
            <a:r>
              <a:rPr lang="en-US" b="1" i="1" dirty="0">
                <a:solidFill>
                  <a:srgbClr val="0A3255"/>
                </a:solidFill>
                <a:latin typeface="Sans Pro Bold Italic"/>
              </a:rPr>
              <a:t>Email: Will.Myers@IowaAgriculture.gov</a:t>
            </a:r>
          </a:p>
          <a:p>
            <a:pPr algn="l"/>
            <a:r>
              <a:rPr lang="en-US" b="1" i="1" dirty="0">
                <a:solidFill>
                  <a:srgbClr val="0A3255"/>
                </a:solidFill>
                <a:latin typeface="Sans Pro Bold Italic"/>
              </a:rPr>
              <a:t>Phone: (515) 321-0758</a:t>
            </a:r>
          </a:p>
          <a:p>
            <a:pPr algn="l"/>
            <a:endParaRPr lang="en-US" b="1" i="1" dirty="0">
              <a:solidFill>
                <a:srgbClr val="0A3255"/>
              </a:solidFill>
              <a:latin typeface="Sans Pro Bold Italic"/>
            </a:endParaRPr>
          </a:p>
          <a:p>
            <a:pPr algn="l"/>
            <a:r>
              <a:rPr lang="en-US" b="1" i="1" dirty="0">
                <a:solidFill>
                  <a:srgbClr val="0A3255"/>
                </a:solidFill>
                <a:latin typeface="Sans Pro Bold Italic"/>
              </a:rPr>
              <a:t>Perrin Taylor, SW Iowa Field Representative</a:t>
            </a:r>
          </a:p>
          <a:p>
            <a:pPr algn="l"/>
            <a:r>
              <a:rPr lang="en-US" b="1" i="1" dirty="0">
                <a:solidFill>
                  <a:srgbClr val="0A3255"/>
                </a:solidFill>
                <a:latin typeface="Sans Pro Bold Italic"/>
              </a:rPr>
              <a:t>Email: Perrin.Taylor@IowaAgriculture.gov</a:t>
            </a:r>
          </a:p>
          <a:p>
            <a:pPr algn="l"/>
            <a:r>
              <a:rPr lang="en-US" b="1" i="1" dirty="0">
                <a:solidFill>
                  <a:srgbClr val="0A3255"/>
                </a:solidFill>
                <a:latin typeface="Sans Pro Bold Italic"/>
              </a:rPr>
              <a:t>Phone: (515) 306-7015</a:t>
            </a:r>
          </a:p>
          <a:p>
            <a:pPr algn="l"/>
            <a:endParaRPr lang="en-US" b="1" i="1" dirty="0">
              <a:solidFill>
                <a:srgbClr val="0A3255"/>
              </a:solidFill>
              <a:latin typeface="Sans Pro Bold Italic"/>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262" y="5620760"/>
            <a:ext cx="3568126" cy="880004"/>
          </a:xfrm>
          <a:prstGeom prst="rect">
            <a:avLst/>
          </a:prstGeom>
        </p:spPr>
      </p:pic>
    </p:spTree>
    <p:extLst>
      <p:ext uri="{BB962C8B-B14F-4D97-AF65-F5344CB8AC3E}">
        <p14:creationId xmlns:p14="http://schemas.microsoft.com/office/powerpoint/2010/main" val="75268593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1602</TotalTime>
  <Words>456</Words>
  <Application>Microsoft Office PowerPoint</Application>
  <PresentationFormat>Widescreen</PresentationFormat>
  <Paragraphs>44</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Sans Pro Bold</vt:lpstr>
      <vt:lpstr>Sans Pro Bold Italic</vt:lpstr>
      <vt:lpstr>Trebuchet MS</vt:lpstr>
      <vt:lpstr>Wingdings 3</vt:lpstr>
      <vt:lpstr>Facet</vt:lpstr>
      <vt:lpstr>Outreach Resources for Districts and Field Office Staff</vt:lpstr>
      <vt:lpstr>IDALS and SWCD Partnership Structure</vt:lpstr>
      <vt:lpstr>IDALS and SWCD Partnership Structure</vt:lpstr>
      <vt:lpstr>Outreach Resources for Field Office Staff</vt:lpstr>
      <vt:lpstr>PowerPoint Presentation</vt:lpstr>
      <vt:lpstr>PowerPoint Presentation</vt:lpstr>
      <vt:lpstr>PowerPoint Presentation</vt:lpstr>
      <vt:lpstr>PowerPoint Presentation</vt:lpstr>
      <vt:lpstr>PowerPoint Presentation</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Soil and Water Conservation District Policies and Prioritization to Allocate State-Administered Program Dollars</dc:title>
  <dc:creator>Davis, Rob</dc:creator>
  <cp:lastModifiedBy>Ray Ledgerwood</cp:lastModifiedBy>
  <cp:revision>25</cp:revision>
  <cp:lastPrinted>2021-09-23T13:31:39Z</cp:lastPrinted>
  <dcterms:created xsi:type="dcterms:W3CDTF">2021-09-20T16:33:02Z</dcterms:created>
  <dcterms:modified xsi:type="dcterms:W3CDTF">2025-10-15T15:11:49Z</dcterms:modified>
</cp:coreProperties>
</file>